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sldIdLst>
    <p:sldId id="272" r:id="rId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F3440D"/>
    <a:srgbClr val="A20000"/>
    <a:srgbClr val="F7923F"/>
    <a:srgbClr val="E9C323"/>
    <a:srgbClr val="6600FF"/>
    <a:srgbClr val="FF66CC"/>
    <a:srgbClr val="FFFF00"/>
    <a:srgbClr val="FF99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05" autoAdjust="0"/>
    <p:restoredTop sz="94693" autoAdjust="0"/>
  </p:normalViewPr>
  <p:slideViewPr>
    <p:cSldViewPr>
      <p:cViewPr varScale="1">
        <p:scale>
          <a:sx n="108" d="100"/>
          <a:sy n="108" d="100"/>
        </p:scale>
        <p:origin x="239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0E2CC40A-D7F2-4DF8-B0D6-CD299409E77E}" type="datetimeFigureOut">
              <a:rPr lang="ru-RU" smtClean="0"/>
              <a:pPr/>
              <a:t>12.08.2022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6" rIns="91433" bIns="4571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33" tIns="45716" rIns="91433" bIns="45716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A19AF58D-E3D8-4F12-B224-DD99E114B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901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3F6A-F40D-424D-B2AD-48633D35EE63}" type="datetime1">
              <a:rPr lang="ru-RU" smtClean="0"/>
              <a:t>12.08.2022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3231-2223-494E-8B89-97C51E6D8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4435B-420C-45E0-A6E9-9194913663AD}" type="datetime1">
              <a:rPr lang="ru-RU" smtClean="0"/>
              <a:t>12.08.2022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3231-2223-494E-8B89-97C51E6D8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47EF-329A-45B3-9B80-EBFE844D727A}" type="datetime1">
              <a:rPr lang="ru-RU" smtClean="0"/>
              <a:t>12.08.2022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3231-2223-494E-8B89-97C51E6D8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DB266-1E62-4984-A2CB-BAC68C50D713}" type="datetime1">
              <a:rPr lang="ru-RU" smtClean="0"/>
              <a:t>12.08.2022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3231-2223-494E-8B89-97C51E6D8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10EBA-5ADB-4E86-8A8B-70C0D3963760}" type="datetime1">
              <a:rPr lang="ru-RU" smtClean="0"/>
              <a:t>12.08.2022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3231-2223-494E-8B89-97C51E6D8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F568D-711A-4008-A104-580272FD34E7}" type="datetime1">
              <a:rPr lang="ru-RU" smtClean="0"/>
              <a:t>12.08.2022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3231-2223-494E-8B89-97C51E6D8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ACF4B-C03E-46A0-BF3A-8D0729A63C4B}" type="datetime1">
              <a:rPr lang="ru-RU" smtClean="0"/>
              <a:t>12.08.2022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3231-2223-494E-8B89-97C51E6D8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4069E-65AE-455E-A16F-128BC4570E5E}" type="datetime1">
              <a:rPr lang="ru-RU" smtClean="0"/>
              <a:t>12.08.2022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3231-2223-494E-8B89-97C51E6D8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49F2-47B6-4B15-BE19-1E61D29EA1D6}" type="datetime1">
              <a:rPr lang="ru-RU" smtClean="0"/>
              <a:t>12.08.2022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3231-2223-494E-8B89-97C51E6D8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FB94A-2419-49DC-8731-EB3928811D94}" type="datetime1">
              <a:rPr lang="ru-RU" smtClean="0"/>
              <a:t>12.08.2022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3231-2223-494E-8B89-97C51E6D8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8C777-F850-482E-874D-16367F9C0D83}" type="datetime1">
              <a:rPr lang="ru-RU" smtClean="0"/>
              <a:t>12.08.2022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3231-2223-494E-8B89-97C51E6D8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ACFB7-DE4B-4DF5-962C-1FEBD8A68CD7}" type="datetime1">
              <a:rPr lang="ru-RU" smtClean="0"/>
              <a:t>12.08.2022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23231-2223-494E-8B89-97C51E6D8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9" y="20187"/>
            <a:ext cx="8331568" cy="896286"/>
          </a:xfrm>
        </p:spPr>
        <p:txBody>
          <a:bodyPr>
            <a:noAutofit/>
          </a:bodyPr>
          <a:lstStyle/>
          <a:p>
            <a:pPr algn="r"/>
            <a:b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№ 3.3</a:t>
            </a:r>
            <a:b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Регламенту предоставления поручительства </a:t>
            </a:r>
            <a:b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автономным учреждением «Гарантийный фонд </a:t>
            </a:r>
            <a:b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кредитного обеспечения Республики Мордовия» </a:t>
            </a:r>
            <a:b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кредитам и по банковским гарантиям</a:t>
            </a:r>
            <a:b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Национальной гарантийной системы</a:t>
            </a:r>
            <a:b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solidFill>
                <a:srgbClr val="6633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0424" y="1461072"/>
            <a:ext cx="84459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лицо, применяющее         Заявка на кредит, банковскую гарантию в Банк-партнер            Проверка Банком физического лица,                    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специальный налоговый режим                                                                                                                применяющего специальный налоговый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(имеет необходимость в                                                                                                                режим (предоставленного пакета документов)                                                                                                          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привлечении заемных средств</a:t>
            </a:r>
            <a:r>
              <a:rPr lang="ru-RU" sz="1100" dirty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1200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3076602" y="1680740"/>
            <a:ext cx="2632122" cy="237978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34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13" name="Прямоугольник 12"/>
          <p:cNvSpPr/>
          <p:nvPr/>
        </p:nvSpPr>
        <p:spPr>
          <a:xfrm>
            <a:off x="2146899" y="2392307"/>
            <a:ext cx="5126825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 предоставлении физическому лицу, применяющему специальный налоговый режим  кредита, банковской гарантии</a:t>
            </a:r>
          </a:p>
          <a:p>
            <a:pPr algn="ctr"/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участия Фонда                    С участием Фонда </a:t>
            </a: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(в случае недостаточности залогового обеспечения               </a:t>
            </a: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у физического лица, применяющего</a:t>
            </a: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специальный налоговый режим)                                                                                                                            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984705" y="2231126"/>
            <a:ext cx="191020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кредита, банковской гарантии физическому лицу, применяющему спец. налоговый режим</a:t>
            </a:r>
          </a:p>
        </p:txBody>
      </p:sp>
      <p:sp>
        <p:nvSpPr>
          <p:cNvPr id="17" name="Стрелка вправо 16"/>
          <p:cNvSpPr/>
          <p:nvPr/>
        </p:nvSpPr>
        <p:spPr>
          <a:xfrm rot="3457625">
            <a:off x="7756897" y="2034732"/>
            <a:ext cx="343065" cy="189726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34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18" name="Стрелка вправо 17"/>
          <p:cNvSpPr/>
          <p:nvPr/>
        </p:nvSpPr>
        <p:spPr>
          <a:xfrm rot="7852516">
            <a:off x="5975406" y="2151879"/>
            <a:ext cx="563650" cy="181370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34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19" name="Стрелка вправо 18"/>
          <p:cNvSpPr/>
          <p:nvPr/>
        </p:nvSpPr>
        <p:spPr>
          <a:xfrm rot="5400000">
            <a:off x="3225550" y="2935542"/>
            <a:ext cx="432046" cy="181737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34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21" name="Стрелка вправо 20"/>
          <p:cNvSpPr>
            <a:spLocks noChangeAspect="1"/>
          </p:cNvSpPr>
          <p:nvPr/>
        </p:nvSpPr>
        <p:spPr>
          <a:xfrm rot="5400000">
            <a:off x="5012428" y="2975106"/>
            <a:ext cx="432044" cy="181738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34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22" name="Прямоугольник 21"/>
          <p:cNvSpPr/>
          <p:nvPr/>
        </p:nvSpPr>
        <p:spPr>
          <a:xfrm>
            <a:off x="7168425" y="3385289"/>
            <a:ext cx="13464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Заявка </a:t>
            </a:r>
          </a:p>
          <a:p>
            <a:pPr algn="ctr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поручительство Фонда</a:t>
            </a:r>
          </a:p>
        </p:txBody>
      </p:sp>
      <p:sp>
        <p:nvSpPr>
          <p:cNvPr id="23" name="Стрелка вправо 22"/>
          <p:cNvSpPr/>
          <p:nvPr/>
        </p:nvSpPr>
        <p:spPr>
          <a:xfrm rot="5400000">
            <a:off x="7681627" y="4068477"/>
            <a:ext cx="485574" cy="25170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34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24" name="Прямоугольник 23"/>
          <p:cNvSpPr/>
          <p:nvPr/>
        </p:nvSpPr>
        <p:spPr>
          <a:xfrm>
            <a:off x="6876256" y="4389691"/>
            <a:ext cx="200326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анализа заявки </a:t>
            </a:r>
          </a:p>
          <a:p>
            <a:pPr algn="ctr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поручительство Фонда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476112" y="5329055"/>
            <a:ext cx="178918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поручительства Фондом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613599" y="5332926"/>
            <a:ext cx="26304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решения о предоставлении поручительства Физическому лицу, применяющему специальный налоговый режим в Банк-партнер</a:t>
            </a:r>
          </a:p>
        </p:txBody>
      </p:sp>
      <p:sp>
        <p:nvSpPr>
          <p:cNvPr id="27" name="Стрелка вправо 26"/>
          <p:cNvSpPr/>
          <p:nvPr/>
        </p:nvSpPr>
        <p:spPr>
          <a:xfrm rot="5400000">
            <a:off x="8246683" y="4992713"/>
            <a:ext cx="551510" cy="180344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34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28" name="Прямоугольник 27"/>
          <p:cNvSpPr/>
          <p:nvPr/>
        </p:nvSpPr>
        <p:spPr>
          <a:xfrm>
            <a:off x="5753686" y="5322304"/>
            <a:ext cx="19564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 предоставлении поручительства Фондом</a:t>
            </a:r>
          </a:p>
        </p:txBody>
      </p:sp>
      <p:sp>
        <p:nvSpPr>
          <p:cNvPr id="30" name="Стрелка вправо 29"/>
          <p:cNvSpPr/>
          <p:nvPr/>
        </p:nvSpPr>
        <p:spPr>
          <a:xfrm rot="5400000">
            <a:off x="6872058" y="5023452"/>
            <a:ext cx="551509" cy="168770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34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1" name="Стрелка вправо 30"/>
          <p:cNvSpPr/>
          <p:nvPr/>
        </p:nvSpPr>
        <p:spPr>
          <a:xfrm rot="10800000">
            <a:off x="4449723" y="5463812"/>
            <a:ext cx="1261887" cy="203386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34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2" name="Стрелка вправо 31"/>
          <p:cNvSpPr>
            <a:spLocks/>
          </p:cNvSpPr>
          <p:nvPr/>
        </p:nvSpPr>
        <p:spPr>
          <a:xfrm rot="16200000">
            <a:off x="1888143" y="4896103"/>
            <a:ext cx="543758" cy="216604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34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3" name="Прямоугольник 32"/>
          <p:cNvSpPr/>
          <p:nvPr/>
        </p:nvSpPr>
        <p:spPr>
          <a:xfrm>
            <a:off x="787192" y="3906443"/>
            <a:ext cx="21416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и подписание всеми сторонами кредитного и обеспечительных договоров. Оплата вознаграждения Фонду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95536" y="883404"/>
            <a:ext cx="835292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взаимодействия между физическим лицом, применяющим специальный налоговый режим «Налог на профессиональный доход, Банком-партнером и Фондом в рамках предоставления поручительств</a:t>
            </a:r>
            <a:endParaRPr lang="ru-RU" sz="12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Стрелка вправо 34"/>
          <p:cNvSpPr/>
          <p:nvPr/>
        </p:nvSpPr>
        <p:spPr>
          <a:xfrm rot="1368507">
            <a:off x="5655414" y="3083581"/>
            <a:ext cx="1741393" cy="237468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34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7" name="Стрелка вправо 36"/>
          <p:cNvSpPr>
            <a:spLocks noChangeAspect="1"/>
          </p:cNvSpPr>
          <p:nvPr/>
        </p:nvSpPr>
        <p:spPr>
          <a:xfrm rot="5400000">
            <a:off x="8205569" y="5840069"/>
            <a:ext cx="245260" cy="85006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34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8" name="Прямоугольник 37"/>
          <p:cNvSpPr/>
          <p:nvPr/>
        </p:nvSpPr>
        <p:spPr>
          <a:xfrm>
            <a:off x="7470760" y="5995760"/>
            <a:ext cx="16732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Физическому лицу об отказе в поручительстве Фонда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793296" y="5988712"/>
            <a:ext cx="17475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Физическому лицу о принятом решении Фондом</a:t>
            </a:r>
          </a:p>
        </p:txBody>
      </p:sp>
      <p:sp>
        <p:nvSpPr>
          <p:cNvPr id="40" name="Стрелка вправо 39"/>
          <p:cNvSpPr>
            <a:spLocks noChangeAspect="1"/>
          </p:cNvSpPr>
          <p:nvPr/>
        </p:nvSpPr>
        <p:spPr>
          <a:xfrm rot="5400000">
            <a:off x="6599666" y="5830627"/>
            <a:ext cx="245260" cy="85006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34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7778028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2622</TotalTime>
  <Words>216</Words>
  <Application>Microsoft Office PowerPoint</Application>
  <PresentationFormat>Экран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 Приложение № 3.3 К Регламенту предоставления поручительства  автономным учреждением «Гарантийный фонд  кредитного обеспечения Республики Мордовия»  по кредитам и по банковским гарантиям в рамках Национальной гарантийной системы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ALLA</dc:creator>
  <cp:lastModifiedBy>Olga</cp:lastModifiedBy>
  <cp:revision>246</cp:revision>
  <cp:lastPrinted>2021-05-20T09:04:32Z</cp:lastPrinted>
  <dcterms:created xsi:type="dcterms:W3CDTF">2018-02-13T12:54:27Z</dcterms:created>
  <dcterms:modified xsi:type="dcterms:W3CDTF">2022-08-12T08:33:47Z</dcterms:modified>
</cp:coreProperties>
</file>